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embeddedFontLst>
    <p:embeddedFont>
      <p:font typeface="Lato" panose="020F0502020204030203" pitchFamily="34" charset="77"/>
      <p:regular r:id="rId29"/>
      <p:bold r:id="rId30"/>
      <p:italic r:id="rId31"/>
      <p:boldItalic r:id="rId32"/>
    </p:embeddedFont>
    <p:embeddedFont>
      <p:font typeface="Montserrat" pitchFamily="2" charset="77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2"/>
  </p:normalViewPr>
  <p:slideViewPr>
    <p:cSldViewPr snapToGrid="0">
      <p:cViewPr varScale="1">
        <p:scale>
          <a:sx n="142" d="100"/>
          <a:sy n="142" d="100"/>
        </p:scale>
        <p:origin x="7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ede84b26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ede84b26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2ede84b26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72ede84b26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2ede84b26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2ede84b26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2ede84b26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2ede84b26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2ede84b26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2ede84b26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2ede84b26_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2ede84b26_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2e21f62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2e21f62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72ede84b2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72ede84b2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2ede84b2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2ede84b2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72ede84b2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72ede84b2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2b5a5a44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2b5a5a44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72ede84b2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72ede84b2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2ede84b2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2ede84b2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2ede84b26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2ede84b26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2ede84b26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2ede84b26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72ede84b26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72ede84b26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2ede84b26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72ede84b26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2ede84b26_1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72ede84b26_1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0ea6b7678_0_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0ea6b7678_0_5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2c1659f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2c1659fb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2e21f6256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2e21f6256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2b5a5a4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2b5a5a4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2e38b78b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2e38b78b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2e21f6256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72e21f6256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ede84b2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ede84b2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cience.sciencemag.org/content/350/6264/1073/suppl/DC1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gsb.stanford.edu/sites/gsb/files/publication-pdf/atheyimpactmlecon.pdf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06050" y="149450"/>
            <a:ext cx="5017500" cy="46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Morning coffee chat with professionals: 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Machine Learning in Economics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Hosts: David Zhu, Rahul Kejriwal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Panelists: Noah Yang, Pranay Reddy</a:t>
            </a:r>
            <a:endParaRPr sz="1800"/>
          </a:p>
        </p:txBody>
      </p:sp>
      <p:pic>
        <p:nvPicPr>
          <p:cNvPr id="135" name="Google Shape;13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725" y="2866100"/>
            <a:ext cx="3428851" cy="191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>
            <a:spLocks noGrp="1"/>
          </p:cNvSpPr>
          <p:nvPr>
            <p:ph type="title"/>
          </p:nvPr>
        </p:nvSpPr>
        <p:spPr>
          <a:xfrm>
            <a:off x="883450" y="4029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Machine Learning can help agriculture in Africa</a:t>
            </a:r>
            <a:endParaRPr/>
          </a:p>
        </p:txBody>
      </p:sp>
      <p:sp>
        <p:nvSpPr>
          <p:cNvPr id="201" name="Google Shape;201;p22"/>
          <p:cNvSpPr txBox="1">
            <a:spLocks noGrp="1"/>
          </p:cNvSpPr>
          <p:nvPr>
            <p:ph type="body" idx="1"/>
          </p:nvPr>
        </p:nvSpPr>
        <p:spPr>
          <a:xfrm>
            <a:off x="616625" y="1457150"/>
            <a:ext cx="5226600" cy="29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Being able to analyze and predict weather and crop-related data to reveal drought on the horizon, will help farmers skip a planting season and save millions of US dollars in input costs. </a:t>
            </a: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More specifically, the technology has the capability of forecasting underperforming crops in African countries and situations that will call for an international convention. </a:t>
            </a:r>
            <a:endParaRPr sz="1600"/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9725" y="1894600"/>
            <a:ext cx="3032624" cy="206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Artificial Neural Network to predict Weather</a:t>
            </a:r>
            <a:endParaRPr/>
          </a:p>
        </p:txBody>
      </p:sp>
      <p:sp>
        <p:nvSpPr>
          <p:cNvPr id="208" name="Google Shape;208;p23"/>
          <p:cNvSpPr txBox="1">
            <a:spLocks noGrp="1"/>
          </p:cNvSpPr>
          <p:nvPr>
            <p:ph type="body" idx="1"/>
          </p:nvPr>
        </p:nvSpPr>
        <p:spPr>
          <a:xfrm>
            <a:off x="1240950" y="170182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parameters required to predict the weather are enormously complex such that there is uncertainty in prediction even for a short period.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property of artificial neural networks is that they not only analyze the historical data, but also learn from it for future predictions make them suitable / ideal for weather forecasting.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Weather prediction can be simplified by using the artificial neural networks (ANN) with back propagation for supervised learning using the data collected at a particular station at a specified period.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Artificial Neural Networks work</a:t>
            </a:r>
            <a:endParaRPr/>
          </a:p>
        </p:txBody>
      </p:sp>
      <p:sp>
        <p:nvSpPr>
          <p:cNvPr id="214" name="Google Shape;214;p24"/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4525200" cy="3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Just like a human brain, ANN needs neurons to perform the action in hidden layers. 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 ANN network contains of an input layer, a hidden layer and an output layer. 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 build a good model, an ANN needs large amount of data and a number of hidden layers. 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Some activation functions like softmax, sigmoid, relu, improve the evaluation of models and decreases the error in predictions. 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neural network which is made up of processing units has a natural ability to store knowledge</a:t>
            </a:r>
            <a:endParaRPr/>
          </a:p>
        </p:txBody>
      </p:sp>
      <p:pic>
        <p:nvPicPr>
          <p:cNvPr id="215" name="Google Shape;2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5400" y="1116150"/>
            <a:ext cx="2856725" cy="362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>
            <a:spLocks noGrp="1"/>
          </p:cNvSpPr>
          <p:nvPr>
            <p:ph type="title"/>
          </p:nvPr>
        </p:nvSpPr>
        <p:spPr>
          <a:xfrm>
            <a:off x="957075" y="4029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Machine Learning Can help Healthcare in Africa</a:t>
            </a:r>
            <a:endParaRPr/>
          </a:p>
        </p:txBody>
      </p:sp>
      <p:sp>
        <p:nvSpPr>
          <p:cNvPr id="221" name="Google Shape;221;p25"/>
          <p:cNvSpPr txBox="1">
            <a:spLocks noGrp="1"/>
          </p:cNvSpPr>
          <p:nvPr>
            <p:ph type="body" idx="1"/>
          </p:nvPr>
        </p:nvSpPr>
        <p:spPr>
          <a:xfrm>
            <a:off x="654550" y="1573400"/>
            <a:ext cx="5381700" cy="27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Machine learning can extract valuable insights from unstructured data like clinical notes and academic journals to provide even larger datasets that will transform the medical industry into a proactive front against diseases.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With the help of ML techniques including XGboost, linear regression and support vector machines we can predict how prone an individual is to a certain disease such as diabetes, heart disease and others.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5975" y="1573400"/>
            <a:ext cx="2798100" cy="279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Diabetes with Logistic Regression</a:t>
            </a:r>
            <a:endParaRPr/>
          </a:p>
        </p:txBody>
      </p:sp>
      <p:sp>
        <p:nvSpPr>
          <p:cNvPr id="228" name="Google Shape;228;p2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3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Logistic regression is a statistical method for analyzing a dataset in which there are one or more independent variables that determine an outcome. In this case usually the outcome is binary meaning there are only two possible outcomes.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Based on factors like blood pressure, body mass index, age,etc we can train the model to understand the thresholds of each of these factors and determine whether or not a person is prone or has a high risk of diabetes.</a:t>
            </a:r>
            <a:endParaRPr/>
          </a:p>
        </p:txBody>
      </p:sp>
      <p:pic>
        <p:nvPicPr>
          <p:cNvPr id="229" name="Google Shape;2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5475" y="3189900"/>
            <a:ext cx="57150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 of the predicted model</a:t>
            </a:r>
            <a:endParaRPr/>
          </a:p>
        </p:txBody>
      </p:sp>
      <p:pic>
        <p:nvPicPr>
          <p:cNvPr id="235" name="Google Shape;23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5238" y="1030625"/>
            <a:ext cx="5913525" cy="3462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7"/>
          <p:cNvSpPr txBox="1"/>
          <p:nvPr/>
        </p:nvSpPr>
        <p:spPr>
          <a:xfrm>
            <a:off x="2349650" y="4599800"/>
            <a:ext cx="49821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Barplot visualization of number of non-diabetic (0) and diabetic (1) people in the dataset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Poverty and Wealth from Mobile Phone Metadata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407300" cy="31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Geographic Distribution of Poverty &amp;</a:t>
            </a:r>
            <a:r>
              <a:rPr lang="zh-CN" altLang="en-US" sz="1600" dirty="0"/>
              <a:t> </a:t>
            </a:r>
            <a:r>
              <a:rPr lang="en" sz="1600" dirty="0"/>
              <a:t>Wealth is Important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Developing Countries Lack Reliable Quantitative Data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Unreliable Public Data	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Cost of National Household </a:t>
            </a:r>
            <a:r>
              <a:rPr lang="zh-CN" altLang="en-US" sz="1600" dirty="0"/>
              <a:t> </a:t>
            </a:r>
            <a:r>
              <a:rPr lang="en" sz="1600" dirty="0"/>
              <a:t>Survey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Solution</a:t>
            </a:r>
            <a:endParaRPr sz="1600" dirty="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 dirty="0"/>
              <a:t>Mobile Phone Data!</a:t>
            </a:r>
            <a:endParaRPr sz="2400" dirty="0"/>
          </a:p>
        </p:txBody>
      </p:sp>
      <p:pic>
        <p:nvPicPr>
          <p:cNvPr id="243" name="Google Shape;24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5341" y="2456329"/>
            <a:ext cx="2868706" cy="2125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Rwanda</a:t>
            </a:r>
            <a:endParaRPr sz="1800"/>
          </a:p>
        </p:txBody>
      </p:sp>
      <p:pic>
        <p:nvPicPr>
          <p:cNvPr id="250" name="Google Shape;2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625" y="1693300"/>
            <a:ext cx="6938650" cy="30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sp>
        <p:nvSpPr>
          <p:cNvPr id="256" name="Google Shape;256;p30"/>
          <p:cNvSpPr txBox="1">
            <a:spLocks noGrp="1"/>
          </p:cNvSpPr>
          <p:nvPr>
            <p:ph type="body" idx="1"/>
          </p:nvPr>
        </p:nvSpPr>
        <p:spPr>
          <a:xfrm>
            <a:off x="1297500" y="14211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Baseline Method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Linear Regression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Elastic Net Regularization 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Intuitive Model - Mobile Phone Metadata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Feature Engineering</a:t>
            </a:r>
            <a:endParaRPr sz="1600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dirty="0"/>
              <a:t>Deterministic Finite Automaton (DFA) </a:t>
            </a:r>
            <a:endParaRPr sz="16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57" name="Google Shape;25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0025" y="2145275"/>
            <a:ext cx="2585050" cy="50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DFA</a:t>
            </a:r>
            <a:endParaRPr/>
          </a:p>
        </p:txBody>
      </p:sp>
      <p:sp>
        <p:nvSpPr>
          <p:cNvPr id="263" name="Google Shape;263;p3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64" name="Google Shape;2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567550"/>
            <a:ext cx="7038901" cy="291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71" name="Google Shape;27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0025" y="453400"/>
            <a:ext cx="7333826" cy="419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78" name="Google Shape;27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60651"/>
            <a:ext cx="7038899" cy="4622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 txBox="1">
            <a:spLocks noGrp="1"/>
          </p:cNvSpPr>
          <p:nvPr>
            <p:ph type="title"/>
          </p:nvPr>
        </p:nvSpPr>
        <p:spPr>
          <a:xfrm>
            <a:off x="1297500" y="5401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 &amp; Future Work</a:t>
            </a:r>
            <a:endParaRPr/>
          </a:p>
        </p:txBody>
      </p:sp>
      <p:sp>
        <p:nvSpPr>
          <p:cNvPr id="284" name="Google Shape;284;p34"/>
          <p:cNvSpPr txBox="1">
            <a:spLocks noGrp="1"/>
          </p:cNvSpPr>
          <p:nvPr>
            <p:ph type="body" idx="1"/>
          </p:nvPr>
        </p:nvSpPr>
        <p:spPr>
          <a:xfrm>
            <a:off x="1297500" y="162080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Limitation 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Data Privacy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Future Work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Fundamental Work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/>
          </a:p>
        </p:txBody>
      </p:sp>
      <p:pic>
        <p:nvPicPr>
          <p:cNvPr id="285" name="Google Shape;2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567550"/>
            <a:ext cx="3838925" cy="256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5"/>
          <p:cNvSpPr txBox="1">
            <a:spLocks noGrp="1"/>
          </p:cNvSpPr>
          <p:nvPr>
            <p:ph type="title"/>
          </p:nvPr>
        </p:nvSpPr>
        <p:spPr>
          <a:xfrm>
            <a:off x="1226825" y="372550"/>
            <a:ext cx="70389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91" name="Google Shape;291;p35"/>
          <p:cNvSpPr txBox="1">
            <a:spLocks noGrp="1"/>
          </p:cNvSpPr>
          <p:nvPr>
            <p:ph type="body" idx="1"/>
          </p:nvPr>
        </p:nvSpPr>
        <p:spPr>
          <a:xfrm>
            <a:off x="1610825" y="822000"/>
            <a:ext cx="6706200" cy="3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Through weather predictions and predicting low performing crop seasons, Africa can save about 12 million dollars a year in input costs.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 places where the healthcare system is broken and there are very few doctors, decreasing the time of diagnosis can help prevent deaths and the costs deaths have on the economy.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typical national household survey costs more than $1 million and requires 12 to 18 months to complete, the phone survey we conducted cost only $12,000 and took 4 weeks to administer. 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97" name="Google Shape;297;p36"/>
          <p:cNvSpPr txBox="1">
            <a:spLocks noGrp="1"/>
          </p:cNvSpPr>
          <p:nvPr>
            <p:ph type="body" idx="1"/>
          </p:nvPr>
        </p:nvSpPr>
        <p:spPr>
          <a:xfrm>
            <a:off x="1297500" y="137832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presentation highlights how machine learning could be used to solve challenges that African continent is facing.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of identified challenge is discussed and a machine learning technique that can be used to address it is highlighted in great detail. 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Advanced economies are already using machine learning to solve problems like traffic congestion, saving cows from bad drivers and improving healthcare, while Africa lags conspicuously behind.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African leaders may be aware of this. Whether they possess the foresight to see people through is however debatable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03" name="Google Shape;303;p3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Geetha, Angelina and G. M. Nasira. “Artificial Neural Networks' Application in Weather Forecasting - Using RapidMiner.” (2014).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>
                <a:uFill>
                  <a:noFill/>
                </a:uFill>
                <a:hlinkClick r:id="rId3"/>
              </a:rPr>
              <a:t>Predicting poverty and wealth from mobile phone metadata</a:t>
            </a:r>
            <a:r>
              <a:rPr lang="en"/>
              <a:t> By Joshua Blumenstock, Gabriel Cadamuro, Robert On </a:t>
            </a:r>
            <a:r>
              <a:rPr lang="en" i="1"/>
              <a:t>Science </a:t>
            </a:r>
            <a:r>
              <a:rPr lang="en"/>
              <a:t>27 Nov 2015 : 1073-1076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Elisa, Noe. (2018). Could Machine Learning be used to address Africa’s Challenges?. International Journal of Computer Applications. 180. 9-12. 10.5120/ijca2018916411.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Athey, S. (Jan 2018). Stanford University. </a:t>
            </a:r>
            <a:r>
              <a:rPr lang="en">
                <a:uFill>
                  <a:noFill/>
                </a:uFill>
                <a:hlinkClick r:id="rId4"/>
              </a:rPr>
              <a:t>The Impact of Machine Learning on Economics</a:t>
            </a:r>
            <a:r>
              <a:rPr lang="en"/>
              <a:t>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8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3662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 about economics?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08425" y="1257825"/>
            <a:ext cx="5286900" cy="3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Economics: study of utilizing scarce/limited resources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Scarce resources: Almost EVERYTHING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Economic questions: What? How? From whom?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Fields: Almost EVERYWHERE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When do we care: almost ALWAYS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Who’s affected and who affects economics?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Politicians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Policy makers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Business leaders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Times Person of the Year (especially 2006, AKA ‘you’, or EVERYONE)</a:t>
            </a:r>
            <a:endParaRPr sz="1600"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5325" y="1351925"/>
            <a:ext cx="2186299" cy="299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ML in ECON? </a:t>
            </a: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604200" y="1567550"/>
            <a:ext cx="2060400" cy="1100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Economics is related to everything</a:t>
            </a:r>
            <a:endParaRPr sz="1500"/>
          </a:p>
        </p:txBody>
      </p:sp>
      <p:sp>
        <p:nvSpPr>
          <p:cNvPr id="155" name="Google Shape;155;p16"/>
          <p:cNvSpPr/>
          <p:nvPr/>
        </p:nvSpPr>
        <p:spPr>
          <a:xfrm>
            <a:off x="635200" y="3377350"/>
            <a:ext cx="2029500" cy="1101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Increased data collection capacity</a:t>
            </a:r>
            <a:endParaRPr sz="1500"/>
          </a:p>
        </p:txBody>
      </p:sp>
      <p:sp>
        <p:nvSpPr>
          <p:cNvPr id="156" name="Google Shape;156;p16"/>
          <p:cNvSpPr/>
          <p:nvPr/>
        </p:nvSpPr>
        <p:spPr>
          <a:xfrm>
            <a:off x="3562525" y="1526350"/>
            <a:ext cx="2177700" cy="1100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Large amount of data</a:t>
            </a:r>
            <a:endParaRPr sz="1500"/>
          </a:p>
        </p:txBody>
      </p:sp>
      <p:sp>
        <p:nvSpPr>
          <p:cNvPr id="157" name="Google Shape;157;p16"/>
          <p:cNvSpPr/>
          <p:nvPr/>
        </p:nvSpPr>
        <p:spPr>
          <a:xfrm>
            <a:off x="3594275" y="3377950"/>
            <a:ext cx="2236500" cy="1100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Complexity of data</a:t>
            </a:r>
            <a:endParaRPr sz="1500"/>
          </a:p>
        </p:txBody>
      </p:sp>
      <p:sp>
        <p:nvSpPr>
          <p:cNvPr id="158" name="Google Shape;158;p16"/>
          <p:cNvSpPr/>
          <p:nvPr/>
        </p:nvSpPr>
        <p:spPr>
          <a:xfrm>
            <a:off x="6638150" y="1443950"/>
            <a:ext cx="2177700" cy="1100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ML strength in large, complex datasets</a:t>
            </a:r>
            <a:endParaRPr sz="1500"/>
          </a:p>
        </p:txBody>
      </p:sp>
      <p:sp>
        <p:nvSpPr>
          <p:cNvPr id="159" name="Google Shape;159;p16"/>
          <p:cNvSpPr/>
          <p:nvPr/>
        </p:nvSpPr>
        <p:spPr>
          <a:xfrm>
            <a:off x="6608750" y="3377950"/>
            <a:ext cx="2236500" cy="1100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ML in economics</a:t>
            </a:r>
            <a:endParaRPr sz="1500"/>
          </a:p>
        </p:txBody>
      </p:sp>
      <p:cxnSp>
        <p:nvCxnSpPr>
          <p:cNvPr id="160" name="Google Shape;160;p16"/>
          <p:cNvCxnSpPr>
            <a:endCxn id="159" idx="1"/>
          </p:cNvCxnSpPr>
          <p:nvPr/>
        </p:nvCxnSpPr>
        <p:spPr>
          <a:xfrm>
            <a:off x="5840450" y="2899300"/>
            <a:ext cx="7683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1" name="Google Shape;161;p16"/>
          <p:cNvCxnSpPr/>
          <p:nvPr/>
        </p:nvCxnSpPr>
        <p:spPr>
          <a:xfrm>
            <a:off x="2606600" y="2996900"/>
            <a:ext cx="1059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2" name="Google Shape;162;p16"/>
          <p:cNvCxnSpPr>
            <a:stCxn id="158" idx="2"/>
            <a:endCxn id="159" idx="0"/>
          </p:cNvCxnSpPr>
          <p:nvPr/>
        </p:nvCxnSpPr>
        <p:spPr>
          <a:xfrm>
            <a:off x="7727000" y="2544050"/>
            <a:ext cx="0" cy="8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Approaches used in economics</a:t>
            </a:r>
            <a:endParaRPr/>
          </a:p>
        </p:txBody>
      </p:sp>
      <p:sp>
        <p:nvSpPr>
          <p:cNvPr id="168" name="Google Shape;168;p17"/>
          <p:cNvSpPr txBox="1">
            <a:spLocks noGrp="1"/>
          </p:cNvSpPr>
          <p:nvPr>
            <p:ph type="body" idx="1"/>
          </p:nvPr>
        </p:nvSpPr>
        <p:spPr>
          <a:xfrm>
            <a:off x="1297500" y="1145300"/>
            <a:ext cx="3985500" cy="36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Similar to most other ML applications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Modeling approaches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Naive Bayes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Decision tree/random forest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Forward &amp; back propagation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KNN, PCA, SVM, etc.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Feature extraction/engineering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‘Transfer learning’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ANN, CNN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Supervised VS unsupervised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Recent trends &amp; milestones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‘Prediction problem solving’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Causal inference</a:t>
            </a:r>
            <a:endParaRPr sz="1600"/>
          </a:p>
        </p:txBody>
      </p:sp>
      <p:pic>
        <p:nvPicPr>
          <p:cNvPr id="169" name="Google Shape;16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5500" y="1665326"/>
            <a:ext cx="3707726" cy="262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 of ML Applications in ECON</a:t>
            </a:r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Economics and Finance</a:t>
            </a:r>
            <a:endParaRPr sz="160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Crisis Prediction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Default Detection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Forecasting (Equity, Forex)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Risk Analysis and Management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Fraud transaction detection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b="1"/>
              <a:t>Socioeconomics</a:t>
            </a:r>
            <a:endParaRPr sz="1600" b="1"/>
          </a:p>
        </p:txBody>
      </p:sp>
      <p:pic>
        <p:nvPicPr>
          <p:cNvPr id="176" name="Google Shape;17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050" y="1988100"/>
            <a:ext cx="3232349" cy="1818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7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Socioeconomic concerns</a:t>
            </a:r>
            <a:endParaRPr/>
          </a:p>
        </p:txBody>
      </p:sp>
      <p:sp>
        <p:nvSpPr>
          <p:cNvPr id="182" name="Google Shape;182;p19"/>
          <p:cNvSpPr txBox="1">
            <a:spLocks noGrp="1"/>
          </p:cNvSpPr>
          <p:nvPr>
            <p:ph type="body" idx="1"/>
          </p:nvPr>
        </p:nvSpPr>
        <p:spPr>
          <a:xfrm>
            <a:off x="1220050" y="1347850"/>
            <a:ext cx="3598200" cy="32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Wealth Gap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Uneven distribution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Geographic differences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Poverty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Lack of infrastructure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Malnutrition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Low literacy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Poor health access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Conflicts &amp; violent crimes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Africa</a:t>
            </a:r>
            <a:endParaRPr sz="1600"/>
          </a:p>
        </p:txBody>
      </p:sp>
      <p:pic>
        <p:nvPicPr>
          <p:cNvPr id="183" name="Google Shape;18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8675" y="1275350"/>
            <a:ext cx="3943500" cy="27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How can machine learning help Africa 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Pranay Reddy &amp; Noah Yang</a:t>
            </a:r>
            <a:endParaRPr sz="1800"/>
          </a:p>
        </p:txBody>
      </p:sp>
      <p:pic>
        <p:nvPicPr>
          <p:cNvPr id="189" name="Google Shape;1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4775" y="1345538"/>
            <a:ext cx="3201252" cy="229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>
            <a:spLocks noGrp="1"/>
          </p:cNvSpPr>
          <p:nvPr>
            <p:ph type="ctrTitle"/>
          </p:nvPr>
        </p:nvSpPr>
        <p:spPr>
          <a:xfrm>
            <a:off x="524750" y="304450"/>
            <a:ext cx="79959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Issues to be addressed in Africa’s economy</a:t>
            </a:r>
            <a:endParaRPr sz="3600"/>
          </a:p>
        </p:txBody>
      </p:sp>
      <p:sp>
        <p:nvSpPr>
          <p:cNvPr id="195" name="Google Shape;195;p21"/>
          <p:cNvSpPr txBox="1">
            <a:spLocks noGrp="1"/>
          </p:cNvSpPr>
          <p:nvPr>
            <p:ph type="subTitle" idx="1"/>
          </p:nvPr>
        </p:nvSpPr>
        <p:spPr>
          <a:xfrm>
            <a:off x="3172850" y="1710650"/>
            <a:ext cx="5193900" cy="29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Agriculture - Helping predict oncoming droughts and underperforming crops. </a:t>
            </a:r>
            <a:endParaRPr sz="16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Healthcare - Shortening self-diagnosis times by artificially intelligent mobile question-answering services, to help reduce the number of deaths. 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1092</Words>
  <Application>Microsoft Macintosh PowerPoint</Application>
  <PresentationFormat>On-screen Show (16:9)</PresentationFormat>
  <Paragraphs>129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Montserrat</vt:lpstr>
      <vt:lpstr>Arial</vt:lpstr>
      <vt:lpstr>Lato</vt:lpstr>
      <vt:lpstr>Focus</vt:lpstr>
      <vt:lpstr>Morning coffee chat with professionals:  Machine Learning in Economics   Hosts: David Zhu, Rahul Kejriwal Panelists: Noah Yang, Pranay Reddy</vt:lpstr>
      <vt:lpstr>PowerPoint Presentation</vt:lpstr>
      <vt:lpstr>What is it about economics?</vt:lpstr>
      <vt:lpstr>Why ML in ECON? </vt:lpstr>
      <vt:lpstr>ML Approaches used in economics</vt:lpstr>
      <vt:lpstr>Examples of ML Applications in ECON</vt:lpstr>
      <vt:lpstr>Socioeconomic concerns</vt:lpstr>
      <vt:lpstr>How can machine learning help Africa   Pranay Reddy &amp; Noah Yang</vt:lpstr>
      <vt:lpstr>Issues to be addressed in Africa’s economy</vt:lpstr>
      <vt:lpstr>How Machine Learning can help agriculture in Africa</vt:lpstr>
      <vt:lpstr>Using Artificial Neural Network to predict Weather</vt:lpstr>
      <vt:lpstr>How Artificial Neural Networks work</vt:lpstr>
      <vt:lpstr>How Machine Learning Can help Healthcare in Africa</vt:lpstr>
      <vt:lpstr>Predicting Diabetes with Logistic Regression</vt:lpstr>
      <vt:lpstr>Outcome of the predicted model</vt:lpstr>
      <vt:lpstr>Predicting Poverty and Wealth from Mobile Phone Metadata </vt:lpstr>
      <vt:lpstr>Dataset</vt:lpstr>
      <vt:lpstr>Method</vt:lpstr>
      <vt:lpstr>DFA</vt:lpstr>
      <vt:lpstr>PowerPoint Presentation</vt:lpstr>
      <vt:lpstr>PowerPoint Presentation</vt:lpstr>
      <vt:lpstr>Limitation &amp; Future Work</vt:lpstr>
      <vt:lpstr>Summary</vt:lpstr>
      <vt:lpstr>Conclusion</vt:lpstr>
      <vt:lpstr>References</vt:lpstr>
      <vt:lpstr>Thank you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Morning coffee chat with professionals:  Machine Learning in Economics   Hosts: David Zhu, Rahul Kejriwal Panelists: Noah Yang, Pranay Reddy</dc:title>
  <cp:lastModifiedBy>杨 志轩</cp:lastModifiedBy>
  <cp:revision>1</cp:revision>
  <dcterms:modified xsi:type="dcterms:W3CDTF">2020-04-07T14:16:36Z</dcterms:modified>
</cp:coreProperties>
</file>